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3" r:id="rId3"/>
    <p:sldId id="262" r:id="rId4"/>
    <p:sldId id="258" r:id="rId5"/>
    <p:sldId id="260" r:id="rId6"/>
    <p:sldId id="259" r:id="rId7"/>
    <p:sldId id="261" r:id="rId8"/>
    <p:sldId id="270" r:id="rId9"/>
    <p:sldId id="271" r:id="rId10"/>
    <p:sldId id="266" r:id="rId11"/>
    <p:sldId id="272" r:id="rId12"/>
    <p:sldId id="268" r:id="rId13"/>
    <p:sldId id="274" r:id="rId14"/>
    <p:sldId id="275" r:id="rId15"/>
    <p:sldId id="276" r:id="rId16"/>
    <p:sldId id="277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70D85B4B-A589-4209-9CA7-EE987E9A3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19"/>
          <a:stretch/>
        </p:blipFill>
        <p:spPr>
          <a:xfrm>
            <a:off x="1976865" y="1946960"/>
            <a:ext cx="6634873" cy="444701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F53FF33-7444-49A1-8FEE-3E35D0B0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495" y="145197"/>
            <a:ext cx="7756982" cy="2133600"/>
          </a:xfrm>
        </p:spPr>
        <p:txBody>
          <a:bodyPr>
            <a:noAutofit/>
          </a:bodyPr>
          <a:lstStyle/>
          <a:p>
            <a:r>
              <a:rPr lang="zh-TW" altLang="en-US" sz="1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視力保健</a:t>
            </a: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1B0B4D20-67DD-4B16-B3AD-3720A7A5B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5971" y="6039133"/>
            <a:ext cx="3836052" cy="518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南榮國小 護理師 楊智淳</a:t>
            </a:r>
          </a:p>
        </p:txBody>
      </p:sp>
      <p:sp>
        <p:nvSpPr>
          <p:cNvPr id="10" name="內容版面配置區 8">
            <a:extLst>
              <a:ext uri="{FF2B5EF4-FFF2-40B4-BE49-F238E27FC236}">
                <a16:creationId xmlns:a16="http://schemas.microsoft.com/office/drawing/2014/main" id="{5569C249-48EE-42EB-AFCC-B6084C61F296}"/>
              </a:ext>
            </a:extLst>
          </p:cNvPr>
          <p:cNvSpPr txBox="1">
            <a:spLocks/>
          </p:cNvSpPr>
          <p:nvPr/>
        </p:nvSpPr>
        <p:spPr>
          <a:xfrm>
            <a:off x="7695610" y="1232227"/>
            <a:ext cx="2500995" cy="714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zh-TW" altLang="en-US" sz="3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衛教宣導</a:t>
            </a:r>
          </a:p>
        </p:txBody>
      </p:sp>
    </p:spTree>
    <p:extLst>
      <p:ext uri="{BB962C8B-B14F-4D97-AF65-F5344CB8AC3E}">
        <p14:creationId xmlns:p14="http://schemas.microsoft.com/office/powerpoint/2010/main" val="108402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74638E-929B-4099-80FC-8D82DAA52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36" y="929364"/>
            <a:ext cx="9692640" cy="719328"/>
          </a:xfrm>
        </p:spPr>
        <p:txBody>
          <a:bodyPr/>
          <a:lstStyle/>
          <a:p>
            <a:r>
              <a:rPr lang="zh-TW" altLang="en-US" b="1" dirty="0"/>
              <a:t>國民小學使用電子化設備進行教學注意事項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A4C8C4-1568-4142-8DD1-919593DFB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26677"/>
            <a:ext cx="10722864" cy="4529554"/>
          </a:xfrm>
        </p:spPr>
        <p:txBody>
          <a:bodyPr>
            <a:normAutofit/>
          </a:bodyPr>
          <a:lstStyle/>
          <a:p>
            <a:r>
              <a:rPr lang="en-US" altLang="zh-TW" dirty="0"/>
              <a:t> </a:t>
            </a:r>
            <a:r>
              <a:rPr lang="zh-TW" altLang="en-US" dirty="0"/>
              <a:t>（一）低年級不建議使用電子化設備進行教學。</a:t>
            </a:r>
            <a:endParaRPr lang="en-US" altLang="zh-TW" dirty="0"/>
          </a:p>
          <a:p>
            <a:r>
              <a:rPr lang="en-US" altLang="zh-TW" dirty="0"/>
              <a:t> </a:t>
            </a:r>
            <a:r>
              <a:rPr lang="zh-TW" altLang="en-US" dirty="0"/>
              <a:t>（二）中、高年級使用時間：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</a:t>
            </a:r>
            <a:r>
              <a:rPr lang="en-US" altLang="zh-TW" dirty="0"/>
              <a:t>1. </a:t>
            </a:r>
            <a:r>
              <a:rPr lang="zh-TW" altLang="en-US" dirty="0"/>
              <a:t>中年級：建議上下、午各最多使用 </a:t>
            </a:r>
            <a:r>
              <a:rPr lang="en-US" altLang="zh-TW" dirty="0"/>
              <a:t>30 </a:t>
            </a:r>
            <a:r>
              <a:rPr lang="zh-TW" altLang="en-US" dirty="0"/>
              <a:t>分鐘。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</a:t>
            </a:r>
            <a:r>
              <a:rPr lang="en-US" altLang="zh-TW" dirty="0"/>
              <a:t>2. </a:t>
            </a:r>
            <a:r>
              <a:rPr lang="zh-TW" altLang="en-US" dirty="0"/>
              <a:t>高年級：建議隔節使用，且需符合 </a:t>
            </a:r>
            <a:r>
              <a:rPr lang="en-US" altLang="zh-TW" dirty="0"/>
              <a:t>3010 </a:t>
            </a:r>
            <a:r>
              <a:rPr lang="zh-TW" altLang="en-US" dirty="0"/>
              <a:t>原則（螢幕注 視每 </a:t>
            </a:r>
            <a:r>
              <a:rPr lang="en-US" altLang="zh-TW" dirty="0"/>
              <a:t>30 </a:t>
            </a:r>
            <a:r>
              <a:rPr lang="zh-TW" altLang="en-US" dirty="0"/>
              <a:t>分鐘休息 </a:t>
            </a:r>
            <a:r>
              <a:rPr lang="en-US" altLang="zh-TW" dirty="0"/>
              <a:t>10 </a:t>
            </a:r>
            <a:r>
              <a:rPr lang="zh-TW" altLang="en-US" dirty="0"/>
              <a:t>分鐘）。 </a:t>
            </a:r>
            <a:endParaRPr lang="en-US" altLang="zh-TW" dirty="0"/>
          </a:p>
          <a:p>
            <a:r>
              <a:rPr lang="zh-TW" altLang="en-US" dirty="0"/>
              <a:t>（三）字體大小：停止畫面教學時，螢幕字體大小至少 </a:t>
            </a:r>
            <a:r>
              <a:rPr lang="en-US" altLang="zh-TW" dirty="0"/>
              <a:t>5 </a:t>
            </a:r>
            <a:r>
              <a:rPr lang="zh-TW" altLang="en-US" dirty="0"/>
              <a:t>公分正方。</a:t>
            </a:r>
            <a:endParaRPr lang="en-US" altLang="zh-TW" dirty="0"/>
          </a:p>
          <a:p>
            <a:r>
              <a:rPr lang="zh-TW" altLang="en-US" dirty="0"/>
              <a:t>（四）照明：除螢幕上方的燈可關外，其餘桌面照度至少 </a:t>
            </a:r>
            <a:r>
              <a:rPr lang="en-US" altLang="zh-TW" dirty="0"/>
              <a:t>500 </a:t>
            </a:r>
            <a:r>
              <a:rPr lang="zh-TW" altLang="en-US" dirty="0"/>
              <a:t>米燭光 （</a:t>
            </a:r>
            <a:r>
              <a:rPr lang="en-US" altLang="zh-TW" dirty="0"/>
              <a:t>LUX</a:t>
            </a:r>
            <a:r>
              <a:rPr lang="zh-TW" altLang="en-US" dirty="0"/>
              <a:t>）。</a:t>
            </a:r>
            <a:endParaRPr lang="en-US" altLang="zh-TW" dirty="0"/>
          </a:p>
          <a:p>
            <a:r>
              <a:rPr lang="zh-TW" altLang="en-US" dirty="0"/>
              <a:t>（五）距離：使用大型電子設備教學時，第一排距離螢幕至少 </a:t>
            </a:r>
            <a:r>
              <a:rPr lang="en-US" altLang="zh-TW" dirty="0"/>
              <a:t>2 </a:t>
            </a:r>
            <a:r>
              <a:rPr lang="zh-TW" altLang="en-US" dirty="0"/>
              <a:t>公 尺 ，並應 定期調整學童座位。 </a:t>
            </a:r>
            <a:endParaRPr lang="en-US" altLang="zh-TW" dirty="0"/>
          </a:p>
          <a:p>
            <a:r>
              <a:rPr lang="zh-TW" altLang="en-US" dirty="0"/>
              <a:t>（六）下課時間，學生應至戶外活動，避免繼續使用電子化教學設備。</a:t>
            </a:r>
            <a:endParaRPr lang="en-US" altLang="zh-TW" dirty="0"/>
          </a:p>
          <a:p>
            <a:r>
              <a:rPr lang="zh-TW" altLang="en-US" dirty="0"/>
              <a:t>（七）使用電子化教學設備時，應注意避免直視投影機光束。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3BAD6E1-69DC-45A3-8F8B-9FF7184BD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860" y="6571454"/>
            <a:ext cx="304826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05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9912749-04FC-4DC2-B2D5-509AFAAD0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511" b="10035"/>
          <a:stretch/>
        </p:blipFill>
        <p:spPr>
          <a:xfrm>
            <a:off x="429913" y="2339452"/>
            <a:ext cx="9179369" cy="288482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40A99C2-FC63-4A4E-8002-B5751353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66" y="713232"/>
            <a:ext cx="8596668" cy="1566672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下課教室淨空戶外活動計畫 </a:t>
            </a:r>
            <a:br>
              <a:rPr lang="en-US" altLang="zh-TW" sz="4000" b="1" dirty="0"/>
            </a:br>
            <a:r>
              <a:rPr lang="en-US" altLang="zh-TW" sz="2000" dirty="0">
                <a:solidFill>
                  <a:schemeClr val="tx1"/>
                </a:solidFill>
              </a:rPr>
              <a:t>Outdoor Activity during Class Recess Reduces Myopia Onset and Progression in School Children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1D4A60C-C4B5-44BD-87E6-E47773217E77}"/>
              </a:ext>
            </a:extLst>
          </p:cNvPr>
          <p:cNvSpPr/>
          <p:nvPr/>
        </p:nvSpPr>
        <p:spPr>
          <a:xfrm>
            <a:off x="-85343" y="6597432"/>
            <a:ext cx="29840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rgbClr val="FFFF00"/>
                </a:solidFill>
                <a:highlight>
                  <a:srgbClr val="008080"/>
                </a:highlight>
                <a:cs typeface="+mj-cs"/>
              </a:rPr>
              <a:t>吳佩昌醫師 高雄長庚紀念醫院眼科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1924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A49972-FDC8-4FCA-A7D6-3A0E36079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344" y="6608064"/>
            <a:ext cx="3029034" cy="249936"/>
          </a:xfrm>
        </p:spPr>
        <p:txBody>
          <a:bodyPr>
            <a:noAutofit/>
          </a:bodyPr>
          <a:lstStyle/>
          <a:p>
            <a:r>
              <a:rPr lang="zh-TW" altLang="en-US" sz="1400" dirty="0">
                <a:solidFill>
                  <a:srgbClr val="FFFF00"/>
                </a:solidFill>
                <a:highlight>
                  <a:srgbClr val="008080"/>
                </a:highlight>
              </a:rPr>
              <a:t>吳佩昌醫師 高雄長庚紀念醫院眼科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8E5D1B-3770-430C-86A5-084819FB7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2400" dirty="0"/>
              <a:t>在控制近視惡化的治療方面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   </a:t>
            </a:r>
            <a:r>
              <a:rPr lang="en-US" altLang="zh-TW" sz="2400" dirty="0"/>
              <a:t>1.</a:t>
            </a:r>
            <a:r>
              <a:rPr lang="zh-TW" altLang="en-US" sz="2400" b="1" dirty="0">
                <a:solidFill>
                  <a:srgbClr val="FF0000"/>
                </a:solidFill>
              </a:rPr>
              <a:t>低濃度阿托平</a:t>
            </a:r>
            <a:r>
              <a:rPr lang="en-US" altLang="zh-TW" sz="2400" b="1" dirty="0">
                <a:solidFill>
                  <a:srgbClr val="FF0000"/>
                </a:solidFill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</a:rPr>
              <a:t>長效型散瞳劑</a:t>
            </a:r>
            <a:r>
              <a:rPr lang="en-US" altLang="zh-TW" sz="2400" b="1" dirty="0">
                <a:solidFill>
                  <a:srgbClr val="FF0000"/>
                </a:solidFill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</a:rPr>
              <a:t>仍是唯一有效的藥物 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/>
              <a:t>        </a:t>
            </a:r>
            <a:r>
              <a:rPr lang="en-US" altLang="zh-TW" dirty="0"/>
              <a:t>• </a:t>
            </a:r>
            <a:r>
              <a:rPr lang="zh-TW" altLang="en-US" dirty="0"/>
              <a:t>由於阿托平眼藥水的副作用，實證醫學的推薦等級為</a:t>
            </a:r>
            <a:r>
              <a:rPr lang="en-US" altLang="zh-TW" dirty="0"/>
              <a:t>B</a:t>
            </a:r>
            <a:r>
              <a:rPr lang="zh-TW" altLang="en-US" dirty="0"/>
              <a:t>級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</a:t>
            </a:r>
            <a:r>
              <a:rPr lang="en-US" altLang="zh-TW" dirty="0"/>
              <a:t>• </a:t>
            </a:r>
            <a:r>
              <a:rPr lang="zh-TW" altLang="en-US" dirty="0"/>
              <a:t>低濃度的阿托平的副作用和療效之間的平衡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sz="2400" b="1" dirty="0"/>
              <a:t>   </a:t>
            </a:r>
            <a:r>
              <a:rPr lang="en-US" altLang="zh-TW" sz="2400" b="1" dirty="0"/>
              <a:t>2.</a:t>
            </a:r>
            <a:r>
              <a:rPr lang="zh-TW" altLang="en-US" sz="2400" b="1" dirty="0"/>
              <a:t>角膜塑形術 </a:t>
            </a:r>
            <a:endParaRPr lang="en-US" altLang="zh-TW" sz="2400" b="1" dirty="0"/>
          </a:p>
          <a:p>
            <a:pPr marL="0" indent="0">
              <a:buNone/>
            </a:pPr>
            <a:r>
              <a:rPr lang="zh-TW" altLang="en-US" dirty="0"/>
              <a:t>         </a:t>
            </a:r>
            <a:r>
              <a:rPr lang="en-US" altLang="zh-TW" dirty="0"/>
              <a:t>-</a:t>
            </a:r>
            <a:r>
              <a:rPr lang="zh-TW" altLang="en-US" dirty="0"/>
              <a:t>需預防感染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393C5C5-34DB-499E-B177-1E18225DD2B3}"/>
              </a:ext>
            </a:extLst>
          </p:cNvPr>
          <p:cNvSpPr/>
          <p:nvPr/>
        </p:nvSpPr>
        <p:spPr>
          <a:xfrm>
            <a:off x="802768" y="816638"/>
            <a:ext cx="6506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92D050"/>
                </a:solidFill>
              </a:rPr>
              <a:t>近視的控制</a:t>
            </a:r>
            <a:r>
              <a:rPr lang="en-US" altLang="zh-TW" sz="3600" b="1" dirty="0">
                <a:solidFill>
                  <a:srgbClr val="92D050"/>
                </a:solidFill>
              </a:rPr>
              <a:t>-</a:t>
            </a:r>
            <a:r>
              <a:rPr lang="zh-TW" altLang="en-US" sz="3600" b="1" dirty="0">
                <a:solidFill>
                  <a:srgbClr val="92D050"/>
                </a:solidFill>
              </a:rPr>
              <a:t>實證醫學的結論</a:t>
            </a:r>
          </a:p>
        </p:txBody>
      </p:sp>
    </p:spTree>
    <p:extLst>
      <p:ext uri="{BB962C8B-B14F-4D97-AF65-F5344CB8AC3E}">
        <p14:creationId xmlns:p14="http://schemas.microsoft.com/office/powerpoint/2010/main" val="454075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AAB314-27AD-44A2-94D2-380188FED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82" y="1804416"/>
            <a:ext cx="11325690" cy="4248912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8800" b="1" dirty="0">
                <a:solidFill>
                  <a:srgbClr val="FF0000"/>
                </a:solidFill>
              </a:rPr>
              <a:t>迷思 </a:t>
            </a:r>
            <a:r>
              <a:rPr lang="en-US" altLang="zh-TW" sz="8800" b="1" dirty="0">
                <a:solidFill>
                  <a:srgbClr val="FF0000"/>
                </a:solidFill>
              </a:rPr>
              <a:t>1</a:t>
            </a:r>
            <a:r>
              <a:rPr lang="zh-TW" altLang="en-US" sz="8800" b="1" dirty="0">
                <a:solidFill>
                  <a:srgbClr val="FF0000"/>
                </a:solidFill>
              </a:rPr>
              <a:t>：</a:t>
            </a:r>
            <a:r>
              <a:rPr lang="zh-TW" altLang="en-US" sz="8800" dirty="0">
                <a:solidFill>
                  <a:srgbClr val="FF0000"/>
                </a:solidFill>
              </a:rPr>
              <a:t>醫師，我的小孩散瞳劑已經點了兩個月，你幫我看看他的近視度數有沒有減少？</a:t>
            </a:r>
            <a:r>
              <a:rPr lang="zh-TW" altLang="en-US" sz="8800" dirty="0">
                <a:solidFill>
                  <a:srgbClr val="FF0000"/>
                </a:solidFill>
                <a:latin typeface="+mn-ea"/>
              </a:rPr>
              <a:t>  </a:t>
            </a:r>
            <a:endParaRPr lang="en-US" altLang="zh-TW" sz="8800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8000" dirty="0">
                <a:solidFill>
                  <a:srgbClr val="FF0000"/>
                </a:solidFill>
                <a:latin typeface="+mn-ea"/>
              </a:rPr>
              <a:t>  </a:t>
            </a:r>
            <a:r>
              <a:rPr lang="zh-TW" altLang="en-US" sz="7200" dirty="0">
                <a:solidFill>
                  <a:srgbClr val="FF0000"/>
                </a:solidFill>
                <a:latin typeface="+mn-ea"/>
              </a:rPr>
              <a:t>    </a:t>
            </a:r>
            <a:r>
              <a:rPr lang="zh-TW" altLang="en-US" sz="7200" dirty="0">
                <a:latin typeface="+mn-ea"/>
              </a:rPr>
              <a:t>散瞳劑僅能減緩近視度數的加深，無法減少已形成的近視度數，也就是說散瞳劑對於近視只能控制，</a:t>
            </a:r>
            <a:endParaRPr lang="en-US" altLang="zh-TW" sz="7200" dirty="0">
              <a:latin typeface="+mn-ea"/>
            </a:endParaRPr>
          </a:p>
          <a:p>
            <a:pPr marL="0" indent="0">
              <a:buNone/>
            </a:pPr>
            <a:r>
              <a:rPr lang="zh-TW" altLang="en-US" sz="7200" dirty="0">
                <a:latin typeface="+mn-ea"/>
              </a:rPr>
              <a:t>      無法逆轉。</a:t>
            </a:r>
            <a:endParaRPr lang="en-US" altLang="zh-TW" sz="7200" dirty="0">
              <a:latin typeface="+mn-ea"/>
            </a:endParaRPr>
          </a:p>
          <a:p>
            <a:r>
              <a:rPr lang="zh-TW" altLang="en-US" sz="8800" b="1" dirty="0">
                <a:solidFill>
                  <a:srgbClr val="FF0000"/>
                </a:solidFill>
              </a:rPr>
              <a:t>迷思 </a:t>
            </a:r>
            <a:r>
              <a:rPr lang="en-US" altLang="zh-TW" sz="8800" b="1" dirty="0">
                <a:solidFill>
                  <a:srgbClr val="FF0000"/>
                </a:solidFill>
              </a:rPr>
              <a:t>2</a:t>
            </a:r>
            <a:r>
              <a:rPr lang="zh-TW" altLang="en-US" sz="8800" b="1" dirty="0">
                <a:solidFill>
                  <a:srgbClr val="FF0000"/>
                </a:solidFill>
              </a:rPr>
              <a:t>：</a:t>
            </a:r>
            <a:r>
              <a:rPr lang="zh-TW" altLang="en-US" sz="8800" dirty="0">
                <a:solidFill>
                  <a:srgbClr val="FF0000"/>
                </a:solidFill>
              </a:rPr>
              <a:t>醫師，我的小孩一直都有在點散瞳劑，怎麼度數還是在增加，真的有效嗎？    </a:t>
            </a:r>
            <a:endParaRPr lang="en-US" altLang="zh-TW" sz="8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7200" dirty="0">
                <a:solidFill>
                  <a:srgbClr val="FF0000"/>
                </a:solidFill>
              </a:rPr>
              <a:t>     </a:t>
            </a:r>
            <a:r>
              <a:rPr lang="zh-TW" altLang="en-US" sz="7200" dirty="0">
                <a:latin typeface="+mn-ea"/>
              </a:rPr>
              <a:t>散瞳劑抑制近視增加的效果經過非常嚴謹的隨機對照臨床試驗證實，臨床證據非常強，低濃度就有明顯效果，</a:t>
            </a:r>
            <a:endParaRPr lang="en-US" altLang="zh-TW" sz="7200" dirty="0">
              <a:latin typeface="+mn-ea"/>
            </a:endParaRPr>
          </a:p>
          <a:p>
            <a:pPr marL="0" indent="0">
              <a:buNone/>
            </a:pPr>
            <a:r>
              <a:rPr lang="zh-TW" altLang="en-US" sz="7200" dirty="0">
                <a:latin typeface="+mn-ea"/>
              </a:rPr>
              <a:t>      高濃度更有效。</a:t>
            </a:r>
            <a:endParaRPr lang="en-US" altLang="zh-TW" sz="7200" dirty="0">
              <a:latin typeface="+mn-ea"/>
            </a:endParaRPr>
          </a:p>
          <a:p>
            <a:r>
              <a:rPr lang="zh-TW" altLang="en-US" sz="8800" b="1" dirty="0">
                <a:solidFill>
                  <a:srgbClr val="FF0000"/>
                </a:solidFill>
              </a:rPr>
              <a:t>迷思 </a:t>
            </a:r>
            <a:r>
              <a:rPr lang="en-US" altLang="zh-TW" sz="8800" b="1" dirty="0">
                <a:solidFill>
                  <a:srgbClr val="FF0000"/>
                </a:solidFill>
              </a:rPr>
              <a:t>3</a:t>
            </a:r>
            <a:r>
              <a:rPr lang="zh-TW" altLang="en-US" sz="8800" b="1" dirty="0">
                <a:solidFill>
                  <a:srgbClr val="FF0000"/>
                </a:solidFill>
              </a:rPr>
              <a:t>：</a:t>
            </a:r>
            <a:r>
              <a:rPr lang="zh-TW" altLang="en-US" sz="8800" dirty="0">
                <a:solidFill>
                  <a:srgbClr val="FF0000"/>
                </a:solidFill>
              </a:rPr>
              <a:t>醫師，散瞳劑點了小孩說會畏光不舒服，可不可以睡前點短效的就好？ </a:t>
            </a:r>
            <a:endParaRPr lang="en-US" altLang="zh-TW" sz="8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7200" dirty="0">
                <a:solidFill>
                  <a:srgbClr val="FF0000"/>
                </a:solidFill>
              </a:rPr>
              <a:t>     </a:t>
            </a:r>
            <a:r>
              <a:rPr lang="zh-TW" altLang="en-US" sz="7200" dirty="0">
                <a:latin typeface="+mn-ea"/>
              </a:rPr>
              <a:t>短效散瞳劑效果只有</a:t>
            </a:r>
            <a:r>
              <a:rPr lang="en-US" altLang="zh-TW" sz="7200" dirty="0">
                <a:latin typeface="+mn-ea"/>
              </a:rPr>
              <a:t>4</a:t>
            </a:r>
            <a:r>
              <a:rPr lang="zh-TW" altLang="en-US" sz="7200" dirty="0">
                <a:latin typeface="+mn-ea"/>
              </a:rPr>
              <a:t>至</a:t>
            </a:r>
            <a:r>
              <a:rPr lang="en-US" altLang="zh-TW" sz="7200" dirty="0">
                <a:latin typeface="+mn-ea"/>
              </a:rPr>
              <a:t>6</a:t>
            </a:r>
            <a:r>
              <a:rPr lang="zh-TW" altLang="en-US" sz="7200" dirty="0">
                <a:latin typeface="+mn-ea"/>
              </a:rPr>
              <a:t>小時，睡前點，早上起來不會畏光，但短效散瞳劑只能用來讓過度用力的眼睛</a:t>
            </a:r>
            <a:endParaRPr lang="en-US" altLang="zh-TW" sz="7200" dirty="0">
              <a:latin typeface="+mn-ea"/>
            </a:endParaRPr>
          </a:p>
          <a:p>
            <a:pPr marL="0" indent="0">
              <a:buNone/>
            </a:pPr>
            <a:r>
              <a:rPr lang="zh-TW" altLang="en-US" sz="7200" dirty="0">
                <a:latin typeface="+mn-ea"/>
              </a:rPr>
              <a:t>      暫時放鬆，減少所謂的「假性近視」，長期來講要減緩近視度數的增加，只有長效散瞳劑才有效。</a:t>
            </a:r>
            <a:endParaRPr lang="en-US" altLang="zh-TW" sz="7200" dirty="0">
              <a:latin typeface="+mn-ea"/>
            </a:endParaRPr>
          </a:p>
          <a:p>
            <a:pPr marL="0" indent="0">
              <a:buNone/>
            </a:pPr>
            <a:r>
              <a:rPr lang="zh-TW" altLang="en-US" sz="7200" dirty="0">
                <a:latin typeface="+mn-ea"/>
              </a:rPr>
              <a:t>      一旦點散瞳劑，眼科醫師會</a:t>
            </a:r>
            <a:r>
              <a:rPr lang="zh-TW" altLang="en-US" sz="7200" b="1" dirty="0">
                <a:highlight>
                  <a:srgbClr val="00FFFF"/>
                </a:highlight>
                <a:latin typeface="+mn-ea"/>
              </a:rPr>
              <a:t>建議在戶外搭配太陽眼鏡或帽子</a:t>
            </a:r>
            <a:r>
              <a:rPr lang="zh-TW" altLang="en-US" sz="7200" dirty="0">
                <a:latin typeface="+mn-ea"/>
              </a:rPr>
              <a:t>，平時應調整閱讀距離，以減少不舒服帶來的</a:t>
            </a:r>
            <a:endParaRPr lang="en-US" altLang="zh-TW" sz="7200" dirty="0">
              <a:latin typeface="+mn-ea"/>
            </a:endParaRPr>
          </a:p>
          <a:p>
            <a:pPr marL="0" indent="0">
              <a:buNone/>
            </a:pPr>
            <a:r>
              <a:rPr lang="zh-TW" altLang="en-US" sz="7200" dirty="0">
                <a:latin typeface="+mn-ea"/>
              </a:rPr>
              <a:t>      影響，才能確實達到控制近視的效果。</a:t>
            </a:r>
            <a:endParaRPr lang="en-US" altLang="zh-TW" sz="7200" dirty="0"/>
          </a:p>
          <a:p>
            <a:pPr marL="0" indent="0">
              <a:buNone/>
            </a:pPr>
            <a:r>
              <a:rPr lang="zh-TW" altLang="en-US" sz="7200" dirty="0"/>
              <a:t>     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388314FD-9F8C-45C8-80C3-CEFFE7C195AC}"/>
              </a:ext>
            </a:extLst>
          </p:cNvPr>
          <p:cNvSpPr txBox="1">
            <a:spLocks/>
          </p:cNvSpPr>
          <p:nvPr/>
        </p:nvSpPr>
        <p:spPr>
          <a:xfrm>
            <a:off x="640758" y="737616"/>
            <a:ext cx="8596668" cy="707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/>
              <a:t>打破近視兒童使用</a:t>
            </a:r>
            <a:r>
              <a:rPr lang="en-US" altLang="zh-TW" b="1" dirty="0"/>
              <a:t>『</a:t>
            </a:r>
            <a:r>
              <a:rPr lang="zh-TW" altLang="en-US" b="1" dirty="0"/>
              <a:t>散瞳劑</a:t>
            </a:r>
            <a:r>
              <a:rPr lang="en-US" altLang="zh-TW" b="1" dirty="0"/>
              <a:t>』</a:t>
            </a:r>
            <a:r>
              <a:rPr lang="zh-TW" altLang="en-US" b="1" dirty="0"/>
              <a:t>的五大迷思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5AB8998-3889-4421-96B3-BE9AADB12BC4}"/>
              </a:ext>
            </a:extLst>
          </p:cNvPr>
          <p:cNvSpPr/>
          <p:nvPr/>
        </p:nvSpPr>
        <p:spPr>
          <a:xfrm>
            <a:off x="-78884" y="6598396"/>
            <a:ext cx="2573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rgbClr val="FFFF00"/>
                </a:solidFill>
                <a:highlight>
                  <a:srgbClr val="008000"/>
                </a:highlight>
              </a:rPr>
              <a:t>劉耀臨醫師 亞東紀念醫院眼科</a:t>
            </a:r>
          </a:p>
        </p:txBody>
      </p:sp>
    </p:spTree>
    <p:extLst>
      <p:ext uri="{BB962C8B-B14F-4D97-AF65-F5344CB8AC3E}">
        <p14:creationId xmlns:p14="http://schemas.microsoft.com/office/powerpoint/2010/main" val="212718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76BF66-35EB-4B5B-8296-F96373BC2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14" y="402336"/>
            <a:ext cx="8596668" cy="713232"/>
          </a:xfrm>
        </p:spPr>
        <p:txBody>
          <a:bodyPr/>
          <a:lstStyle/>
          <a:p>
            <a:r>
              <a:rPr lang="zh-TW" altLang="en-US" b="1" dirty="0"/>
              <a:t>打破近視兒童使用</a:t>
            </a:r>
            <a:r>
              <a:rPr lang="en-US" altLang="zh-TW" b="1" dirty="0"/>
              <a:t>『</a:t>
            </a:r>
            <a:r>
              <a:rPr lang="zh-TW" altLang="en-US" b="1" dirty="0"/>
              <a:t>散瞳劑</a:t>
            </a:r>
            <a:r>
              <a:rPr lang="en-US" altLang="zh-TW" b="1" dirty="0"/>
              <a:t>』</a:t>
            </a:r>
            <a:r>
              <a:rPr lang="zh-TW" altLang="en-US" b="1" dirty="0"/>
              <a:t>的五大迷思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37A605-DA76-486B-BCEA-1E224AA58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15" y="1276669"/>
            <a:ext cx="11965770" cy="5178995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FF0000"/>
                </a:solidFill>
                <a:latin typeface="+mn-ea"/>
              </a:rPr>
              <a:t>迷思 </a:t>
            </a:r>
            <a:r>
              <a:rPr lang="en-US" altLang="zh-TW" sz="2200" b="1" dirty="0">
                <a:solidFill>
                  <a:srgbClr val="FF0000"/>
                </a:solidFill>
                <a:latin typeface="+mn-ea"/>
              </a:rPr>
              <a:t>4</a:t>
            </a:r>
            <a:r>
              <a:rPr lang="zh-TW" altLang="en-US" sz="2200" b="1" dirty="0">
                <a:solidFill>
                  <a:srgbClr val="FF0000"/>
                </a:solidFill>
                <a:latin typeface="+mn-ea"/>
              </a:rPr>
              <a:t>：</a:t>
            </a:r>
            <a:r>
              <a:rPr lang="zh-TW" altLang="en-US" sz="2200" dirty="0">
                <a:solidFill>
                  <a:srgbClr val="FF0000"/>
                </a:solidFill>
                <a:latin typeface="+mn-ea"/>
              </a:rPr>
              <a:t>醫師，我小孩散瞳劑點那麼久，聽說有可能會青光眼、白內障、</a:t>
            </a:r>
            <a:endParaRPr lang="en-US" altLang="zh-TW" sz="2200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2200" dirty="0">
                <a:solidFill>
                  <a:srgbClr val="FF0000"/>
                </a:solidFill>
                <a:latin typeface="+mn-ea"/>
              </a:rPr>
              <a:t>                    黃斑部病變？   </a:t>
            </a:r>
            <a:endParaRPr lang="en-US" altLang="zh-TW" sz="2200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1900" dirty="0">
                <a:solidFill>
                  <a:srgbClr val="FF0000"/>
                </a:solidFill>
              </a:rPr>
              <a:t>     </a:t>
            </a:r>
            <a:r>
              <a:rPr lang="zh-TW" altLang="en-US" sz="1900" dirty="0">
                <a:latin typeface="+mn-ea"/>
              </a:rPr>
              <a:t>不管是在國內還是國外，散瞳劑被用來控制學童近視已有幾十年的歷史了，若短時間內會出現這些嚴重</a:t>
            </a:r>
            <a:endParaRPr lang="en-US" altLang="zh-TW" sz="1900" dirty="0">
              <a:latin typeface="+mn-ea"/>
            </a:endParaRPr>
          </a:p>
          <a:p>
            <a:pPr marL="0" indent="0">
              <a:buNone/>
            </a:pPr>
            <a:r>
              <a:rPr lang="zh-TW" altLang="en-US" sz="1900" dirty="0">
                <a:latin typeface="+mn-ea"/>
              </a:rPr>
              <a:t>      的問題，醫師早就會發現，也早就嚇得不敢再用了。因此散瞳劑在被證明確實有效，沒有證據說有害的</a:t>
            </a:r>
            <a:endParaRPr lang="en-US" altLang="zh-TW" sz="1900" dirty="0">
              <a:latin typeface="+mn-ea"/>
            </a:endParaRPr>
          </a:p>
          <a:p>
            <a:pPr marL="0" indent="0">
              <a:buNone/>
            </a:pPr>
            <a:r>
              <a:rPr lang="zh-TW" altLang="en-US" sz="1900" dirty="0">
                <a:latin typeface="+mn-ea"/>
              </a:rPr>
              <a:t>      情況下，眼科醫師普遍還是會使用來控制學童近視。</a:t>
            </a:r>
            <a:endParaRPr lang="en-US" altLang="zh-TW" sz="1900" dirty="0">
              <a:latin typeface="+mn-ea"/>
            </a:endParaRPr>
          </a:p>
          <a:p>
            <a:r>
              <a:rPr lang="zh-TW" altLang="en-US" sz="2200" b="1" dirty="0">
                <a:solidFill>
                  <a:srgbClr val="FF0000"/>
                </a:solidFill>
                <a:latin typeface="+mn-ea"/>
              </a:rPr>
              <a:t>迷思 </a:t>
            </a:r>
            <a:r>
              <a:rPr lang="en-US" altLang="zh-TW" sz="2200" b="1" dirty="0">
                <a:solidFill>
                  <a:srgbClr val="FF0000"/>
                </a:solidFill>
                <a:latin typeface="+mn-ea"/>
              </a:rPr>
              <a:t>5</a:t>
            </a:r>
            <a:r>
              <a:rPr lang="zh-TW" altLang="en-US" sz="2200" b="1" dirty="0">
                <a:solidFill>
                  <a:srgbClr val="FF0000"/>
                </a:solidFill>
                <a:latin typeface="+mn-ea"/>
              </a:rPr>
              <a:t>：</a:t>
            </a:r>
            <a:r>
              <a:rPr lang="zh-TW" altLang="en-US" sz="2200" dirty="0">
                <a:solidFill>
                  <a:srgbClr val="FF0000"/>
                </a:solidFill>
              </a:rPr>
              <a:t>醫師，聽說散瞳劑控制近視早就已經落伍了，我小孩班上同學很多</a:t>
            </a:r>
            <a:endParaRPr lang="en-US" altLang="zh-TW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200" dirty="0">
                <a:solidFill>
                  <a:srgbClr val="FF0000"/>
                </a:solidFill>
              </a:rPr>
              <a:t>                 都是戴角膜塑型片治療近視。</a:t>
            </a:r>
            <a:endParaRPr lang="en-US" altLang="zh-TW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1900" dirty="0">
                <a:latin typeface="+mn-ea"/>
              </a:rPr>
              <a:t>      目前關於角膜塑型片的研究雖然都證實有效，但是還沒有一項研究成果可以達到跟散瞳劑等同的效果，</a:t>
            </a:r>
            <a:endParaRPr lang="en-US" altLang="zh-TW" sz="1900" dirty="0">
              <a:latin typeface="+mn-ea"/>
            </a:endParaRPr>
          </a:p>
          <a:p>
            <a:pPr marL="0" indent="0">
              <a:buNone/>
            </a:pPr>
            <a:r>
              <a:rPr lang="zh-TW" altLang="en-US" sz="1900" dirty="0">
                <a:latin typeface="+mn-ea"/>
              </a:rPr>
              <a:t>      也就是說角膜塑型片是可以抑制近視加深沒有錯，但抑制近視加深的能力還是不及散瞳劑。</a:t>
            </a:r>
            <a:endParaRPr lang="en-US" altLang="zh-TW" sz="1900" dirty="0">
              <a:latin typeface="+mn-ea"/>
            </a:endParaRPr>
          </a:p>
          <a:p>
            <a:pPr marL="0" indent="0">
              <a:buNone/>
            </a:pPr>
            <a:r>
              <a:rPr lang="zh-TW" altLang="en-US" sz="1900" dirty="0">
                <a:latin typeface="+mn-ea"/>
              </a:rPr>
              <a:t>      而且角膜塑型片要價不斐，每天鏡片的清潔保養更是極為重要，還必須定期更換。相較之下，</a:t>
            </a:r>
            <a:r>
              <a:rPr lang="zh-TW" altLang="en-US" sz="1900" b="1" dirty="0">
                <a:highlight>
                  <a:srgbClr val="00FFFF"/>
                </a:highlight>
                <a:latin typeface="+mn-ea"/>
              </a:rPr>
              <a:t>散瞳劑</a:t>
            </a:r>
            <a:endParaRPr lang="en-US" altLang="zh-TW" sz="1900" b="1" dirty="0">
              <a:highlight>
                <a:srgbClr val="00FFFF"/>
              </a:highlight>
              <a:latin typeface="+mn-ea"/>
            </a:endParaRPr>
          </a:p>
          <a:p>
            <a:pPr marL="0" indent="0">
              <a:buNone/>
            </a:pPr>
            <a:r>
              <a:rPr lang="zh-TW" altLang="en-US" sz="1900" dirty="0">
                <a:latin typeface="+mn-ea"/>
              </a:rPr>
              <a:t>      </a:t>
            </a:r>
            <a:r>
              <a:rPr lang="zh-TW" altLang="en-US" sz="1900" b="1" dirty="0">
                <a:highlight>
                  <a:srgbClr val="00FFFF"/>
                </a:highlight>
                <a:latin typeface="+mn-ea"/>
              </a:rPr>
              <a:t>可謂簡單、便宜、又更有效，同時各種近視或散光度數的學童都適用</a:t>
            </a:r>
            <a:r>
              <a:rPr lang="zh-TW" altLang="en-US" sz="1900" dirty="0">
                <a:latin typeface="+mn-ea"/>
              </a:rPr>
              <a:t>。所以說，散瞳劑絕對沒有落伍，</a:t>
            </a:r>
            <a:endParaRPr lang="en-US" altLang="zh-TW" sz="1900" dirty="0">
              <a:latin typeface="+mn-ea"/>
            </a:endParaRPr>
          </a:p>
          <a:p>
            <a:pPr marL="0" indent="0">
              <a:buNone/>
            </a:pPr>
            <a:r>
              <a:rPr lang="zh-TW" altLang="en-US" sz="1900" dirty="0">
                <a:latin typeface="+mn-ea"/>
              </a:rPr>
              <a:t>      角膜塑型片的治療雖是另一新興選擇，還是無法取代散瞳劑，兩者各有</a:t>
            </a:r>
            <a:r>
              <a:rPr lang="zh-TW" altLang="en-US" sz="1900" dirty="0"/>
              <a:t>優劣。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682CAE7-5EAB-4227-B6F1-693D65868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504" y="6562327"/>
            <a:ext cx="2578832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7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BED8AF-982B-4870-BDC7-D3A95A4C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7972890" cy="573024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/>
              <a:t>兒童視力保健，</a:t>
            </a:r>
            <a:r>
              <a:rPr lang="en-US" altLang="zh-TW" sz="4000" b="1" dirty="0"/>
              <a:t>8</a:t>
            </a:r>
            <a:r>
              <a:rPr lang="zh-TW" altLang="en-US" sz="4000" b="1" dirty="0"/>
              <a:t>招幫助孩子遠離近視</a:t>
            </a:r>
            <a:br>
              <a:rPr lang="zh-TW" altLang="en-US" b="1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7A9B18-7C06-4A9C-8A5B-266C1636D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9070170" cy="462567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b="1" dirty="0"/>
              <a:t>保健</a:t>
            </a:r>
            <a:r>
              <a:rPr lang="en-US" altLang="zh-TW" sz="2400" b="1" dirty="0"/>
              <a:t>1</a:t>
            </a:r>
            <a:r>
              <a:rPr lang="zh-TW" altLang="en-US" sz="2400" b="1" dirty="0"/>
              <a:t>：保持正確坐姿，維持</a:t>
            </a:r>
            <a:r>
              <a:rPr lang="en-US" altLang="zh-TW" sz="2400" b="1" dirty="0"/>
              <a:t>35~45</a:t>
            </a:r>
            <a:r>
              <a:rPr lang="zh-TW" altLang="en-US" sz="2400" b="1" dirty="0"/>
              <a:t>公分</a:t>
            </a:r>
            <a:endParaRPr lang="en-US" altLang="zh-TW" sz="2400" b="1" dirty="0"/>
          </a:p>
          <a:p>
            <a:pPr>
              <a:spcAft>
                <a:spcPts val="600"/>
              </a:spcAft>
            </a:pPr>
            <a:r>
              <a:rPr lang="zh-TW" altLang="en-US" sz="2400" b="1" dirty="0"/>
              <a:t>保健</a:t>
            </a:r>
            <a:r>
              <a:rPr lang="en-US" altLang="zh-TW" sz="2400" b="1" dirty="0"/>
              <a:t>2</a:t>
            </a:r>
            <a:r>
              <a:rPr lang="zh-TW" altLang="en-US" sz="2400" b="1" dirty="0"/>
              <a:t>：用眼</a:t>
            </a:r>
            <a:r>
              <a:rPr lang="en-US" altLang="zh-TW" sz="2400" b="1" dirty="0"/>
              <a:t>30</a:t>
            </a:r>
            <a:r>
              <a:rPr lang="zh-TW" altLang="en-US" sz="2400" b="1" dirty="0"/>
              <a:t>分鐘，休息</a:t>
            </a:r>
            <a:r>
              <a:rPr lang="en-US" altLang="zh-TW" sz="2400" b="1" dirty="0"/>
              <a:t>10</a:t>
            </a:r>
            <a:r>
              <a:rPr lang="zh-TW" altLang="en-US" sz="2400" b="1" dirty="0"/>
              <a:t>分鐘</a:t>
            </a:r>
            <a:endParaRPr lang="en-US" altLang="zh-TW" sz="2400" b="1" dirty="0"/>
          </a:p>
          <a:p>
            <a:r>
              <a:rPr lang="zh-TW" altLang="en-US" sz="2400" b="1" dirty="0"/>
              <a:t>保健</a:t>
            </a:r>
            <a:r>
              <a:rPr lang="en-US" altLang="zh-TW" sz="2400" b="1" dirty="0"/>
              <a:t>3</a:t>
            </a:r>
            <a:r>
              <a:rPr lang="zh-TW" altLang="en-US" sz="2400" b="1" dirty="0"/>
              <a:t>：每日戶外活動</a:t>
            </a:r>
            <a:r>
              <a:rPr lang="en-US" altLang="zh-TW" sz="2400" b="1" dirty="0"/>
              <a:t>120</a:t>
            </a:r>
            <a:r>
              <a:rPr lang="zh-TW" altLang="en-US" sz="2400" b="1" dirty="0"/>
              <a:t>分鐘以上</a:t>
            </a:r>
            <a:endParaRPr lang="en-US" altLang="zh-TW" sz="2400" b="1" dirty="0"/>
          </a:p>
          <a:p>
            <a:pPr>
              <a:spcAft>
                <a:spcPts val="600"/>
              </a:spcAft>
            </a:pPr>
            <a:r>
              <a:rPr lang="zh-TW" altLang="en-US" sz="2400" b="1" dirty="0"/>
              <a:t>保健</a:t>
            </a:r>
            <a:r>
              <a:rPr lang="en-US" altLang="zh-TW" sz="2400" b="1" dirty="0"/>
              <a:t>4</a:t>
            </a:r>
            <a:r>
              <a:rPr lang="zh-TW" altLang="en-US" sz="2400" b="1" dirty="0"/>
              <a:t>：早睡早起充分休息</a:t>
            </a:r>
            <a:endParaRPr lang="en-US" altLang="zh-TW" sz="2400" b="1" dirty="0"/>
          </a:p>
          <a:p>
            <a:pPr>
              <a:spcAft>
                <a:spcPts val="600"/>
              </a:spcAft>
            </a:pPr>
            <a:r>
              <a:rPr lang="zh-TW" altLang="en-US" sz="2400" b="1" dirty="0"/>
              <a:t>保健</a:t>
            </a:r>
            <a:r>
              <a:rPr lang="en-US" altLang="zh-TW" sz="2400" b="1" dirty="0"/>
              <a:t>5</a:t>
            </a:r>
            <a:r>
              <a:rPr lang="zh-TW" altLang="en-US" sz="2400" b="1" dirty="0"/>
              <a:t>：均衡飲食，天天五蔬果。</a:t>
            </a:r>
            <a:endParaRPr lang="en-US" altLang="zh-TW" sz="2400" b="1" dirty="0"/>
          </a:p>
          <a:p>
            <a:pPr>
              <a:spcAft>
                <a:spcPts val="600"/>
              </a:spcAft>
            </a:pPr>
            <a:r>
              <a:rPr lang="zh-TW" altLang="en-US" sz="2400" b="1" dirty="0"/>
              <a:t>保健</a:t>
            </a:r>
            <a:r>
              <a:rPr lang="en-US" altLang="zh-TW" sz="2400" b="1" dirty="0"/>
              <a:t>6</a:t>
            </a:r>
            <a:r>
              <a:rPr lang="zh-TW" altLang="en-US" sz="2400" b="1" dirty="0"/>
              <a:t>：兩歲以下避免看螢幕，兩歲以上每日低於</a:t>
            </a:r>
            <a:r>
              <a:rPr lang="en-US" altLang="zh-TW" sz="2400" b="1" dirty="0"/>
              <a:t>1</a:t>
            </a:r>
            <a:r>
              <a:rPr lang="zh-TW" altLang="en-US" sz="2400" b="1" dirty="0"/>
              <a:t>小時。</a:t>
            </a:r>
            <a:endParaRPr lang="en-US" altLang="zh-TW" sz="2400" b="1" dirty="0"/>
          </a:p>
          <a:p>
            <a:pPr>
              <a:spcAft>
                <a:spcPts val="600"/>
              </a:spcAft>
            </a:pPr>
            <a:r>
              <a:rPr lang="zh-TW" altLang="en-US" sz="2400" b="1" dirty="0"/>
              <a:t>保健</a:t>
            </a:r>
            <a:r>
              <a:rPr lang="en-US" altLang="zh-TW" sz="2400" b="1" dirty="0"/>
              <a:t>7</a:t>
            </a:r>
            <a:r>
              <a:rPr lang="zh-TW" altLang="en-US" sz="2400" b="1" dirty="0"/>
              <a:t>：燈光亮度要注意。</a:t>
            </a:r>
            <a:endParaRPr lang="en-US" altLang="zh-TW" sz="2400" b="1" dirty="0"/>
          </a:p>
          <a:p>
            <a:r>
              <a:rPr lang="zh-TW" altLang="en-US" sz="2400" b="1" dirty="0"/>
              <a:t>保健</a:t>
            </a:r>
            <a:r>
              <a:rPr lang="en-US" altLang="zh-TW" sz="2400" b="1" dirty="0"/>
              <a:t>8</a:t>
            </a:r>
            <a:r>
              <a:rPr lang="zh-TW" altLang="en-US" sz="2400" b="1" dirty="0"/>
              <a:t>：每年定期</a:t>
            </a:r>
            <a:r>
              <a:rPr lang="en-US" altLang="zh-TW" sz="2400" b="1" dirty="0"/>
              <a:t>1~2</a:t>
            </a:r>
            <a:r>
              <a:rPr lang="zh-TW" altLang="en-US" sz="2400" b="1" dirty="0"/>
              <a:t>次檢查視力。</a:t>
            </a:r>
          </a:p>
        </p:txBody>
      </p:sp>
    </p:spTree>
    <p:extLst>
      <p:ext uri="{BB962C8B-B14F-4D97-AF65-F5344CB8AC3E}">
        <p14:creationId xmlns:p14="http://schemas.microsoft.com/office/powerpoint/2010/main" val="1735453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530532-C505-4CB5-BE04-D9D6A266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294" y="121919"/>
            <a:ext cx="2620602" cy="579120"/>
          </a:xfrm>
        </p:spPr>
        <p:txBody>
          <a:bodyPr>
            <a:noAutofit/>
          </a:bodyPr>
          <a:lstStyle/>
          <a:p>
            <a:r>
              <a:rPr lang="en-US" altLang="zh-TW" b="1" dirty="0">
                <a:latin typeface="+mj-ea"/>
                <a:cs typeface="華康楷書體W7(P)" panose="03000700000000000000" pitchFamily="66" charset="-120"/>
              </a:rPr>
              <a:t>EYE</a:t>
            </a:r>
            <a:r>
              <a:rPr lang="zh-TW" altLang="en-US" b="1" dirty="0">
                <a:latin typeface="+mj-ea"/>
                <a:cs typeface="華康楷書體W7(P)" panose="03000700000000000000" pitchFamily="66" charset="-120"/>
              </a:rPr>
              <a:t>眼行動</a:t>
            </a:r>
            <a:endParaRPr lang="zh-TW" altLang="en-US" b="1" dirty="0">
              <a:latin typeface="+mj-ea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7BAEEC9-9BFF-4B1B-912D-17C0E3A4C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3" r="1575" b="1358"/>
          <a:stretch/>
        </p:blipFill>
        <p:spPr>
          <a:xfrm>
            <a:off x="699839" y="725747"/>
            <a:ext cx="3901439" cy="3502006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7EEC0A3-75D0-493D-BDBB-6B0E626CD7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0" t="2840" r="4050"/>
          <a:stretch/>
        </p:blipFill>
        <p:spPr>
          <a:xfrm>
            <a:off x="5273380" y="701039"/>
            <a:ext cx="4029796" cy="301741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A2C30BD-3A39-4D26-ABFE-F2FC8811B1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8" t="1530" r="618" b="5651"/>
          <a:stretch/>
        </p:blipFill>
        <p:spPr>
          <a:xfrm>
            <a:off x="5273380" y="3623556"/>
            <a:ext cx="4029796" cy="323444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DAFA30F-5EF5-4696-B090-0462782406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72" t="1411" r="6755" b="6578"/>
          <a:stretch/>
        </p:blipFill>
        <p:spPr>
          <a:xfrm>
            <a:off x="699838" y="4227753"/>
            <a:ext cx="3901440" cy="260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17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66136B-0F7B-4E15-B21B-FF6873E1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854" y="1054608"/>
            <a:ext cx="4644474" cy="731520"/>
          </a:xfrm>
        </p:spPr>
        <p:txBody>
          <a:bodyPr/>
          <a:lstStyle/>
          <a:p>
            <a:r>
              <a:rPr lang="zh-TW" altLang="en-US" b="1" dirty="0"/>
              <a:t>近視防治標語與口號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2C0D00-253B-4839-8E08-C4DC58F10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022" y="2160588"/>
            <a:ext cx="8582490" cy="3758628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rgbClr val="FFFF00"/>
                </a:solidFill>
                <a:highlight>
                  <a:srgbClr val="000080"/>
                </a:highlight>
              </a:rPr>
              <a:t>近視是疾病，失明風險高</a:t>
            </a:r>
            <a:endParaRPr lang="en-US" altLang="zh-TW" sz="4800" dirty="0">
              <a:solidFill>
                <a:srgbClr val="FFFF00"/>
              </a:solidFill>
              <a:highlight>
                <a:srgbClr val="000080"/>
              </a:highlight>
            </a:endParaRPr>
          </a:p>
          <a:p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</a:rPr>
              <a:t>眼鏡僅輔具，雷射未治癒</a:t>
            </a:r>
            <a:endParaRPr lang="en-US" altLang="zh-TW" sz="4800" dirty="0">
              <a:solidFill>
                <a:srgbClr val="FFFF00"/>
              </a:solidFill>
              <a:highlight>
                <a:srgbClr val="FF0000"/>
              </a:highlight>
            </a:endParaRPr>
          </a:p>
          <a:p>
            <a:r>
              <a:rPr lang="zh-TW" altLang="en-US" sz="4800" dirty="0">
                <a:solidFill>
                  <a:srgbClr val="FFFF00"/>
                </a:solidFill>
                <a:highlight>
                  <a:srgbClr val="008000"/>
                </a:highlight>
              </a:rPr>
              <a:t>戶外防近視、</a:t>
            </a:r>
            <a:r>
              <a:rPr lang="en-US" altLang="zh-TW" sz="4800" dirty="0">
                <a:solidFill>
                  <a:srgbClr val="FFFF00"/>
                </a:solidFill>
                <a:highlight>
                  <a:srgbClr val="008000"/>
                </a:highlight>
              </a:rPr>
              <a:t>3010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008000"/>
                </a:highlight>
              </a:rPr>
              <a:t>眼休息</a:t>
            </a:r>
            <a:endParaRPr lang="en-US" altLang="zh-TW" sz="4800" dirty="0">
              <a:solidFill>
                <a:srgbClr val="FFFF00"/>
              </a:solidFill>
              <a:highlight>
                <a:srgbClr val="008000"/>
              </a:highlight>
            </a:endParaRPr>
          </a:p>
          <a:p>
            <a:r>
              <a:rPr lang="zh-TW" altLang="en-US" sz="4800" dirty="0">
                <a:solidFill>
                  <a:srgbClr val="FFFF00"/>
                </a:solidFill>
                <a:highlight>
                  <a:srgbClr val="FF00FF"/>
                </a:highlight>
              </a:rPr>
              <a:t>定期看醫生、控度來防盲</a:t>
            </a:r>
            <a:r>
              <a:rPr lang="zh-TW" altLang="en-US" sz="48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7B457AA-746B-4DB4-B7EA-D51672D97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860" y="6568423"/>
            <a:ext cx="304826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1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14A8CC-7118-4A17-9643-2C55BE356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5" y="1541698"/>
            <a:ext cx="2804160" cy="628478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/>
              <a:t>「護眼</a:t>
            </a:r>
            <a:r>
              <a:rPr lang="en-US" altLang="zh-TW" sz="4000" b="1" dirty="0"/>
              <a:t>123</a:t>
            </a:r>
            <a:r>
              <a:rPr lang="zh-TW" altLang="en-US" sz="4000" b="1" dirty="0"/>
              <a:t>」</a:t>
            </a:r>
            <a:br>
              <a:rPr lang="zh-TW" altLang="en-US" b="1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AA0E8F-1BD5-4B81-8B9B-BAFC80B5B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09" y="2351657"/>
            <a:ext cx="4675632" cy="3013413"/>
          </a:xfrm>
        </p:spPr>
        <p:txBody>
          <a:bodyPr>
            <a:noAutofit/>
          </a:bodyPr>
          <a:lstStyle/>
          <a:p>
            <a:r>
              <a:rPr lang="en-US" altLang="zh-TW" sz="2400" dirty="0"/>
              <a:t>1</a:t>
            </a:r>
            <a:r>
              <a:rPr lang="zh-TW" altLang="en-US" sz="2400" dirty="0"/>
              <a:t>、每年定期檢查視力</a:t>
            </a:r>
            <a:r>
              <a:rPr lang="en-US" altLang="zh-TW" sz="2400" dirty="0"/>
              <a:t>1-2</a:t>
            </a:r>
            <a:r>
              <a:rPr lang="zh-TW" altLang="en-US" sz="2400" dirty="0"/>
              <a:t>次，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         做好視力存款。</a:t>
            </a:r>
            <a:endParaRPr lang="en-US" altLang="zh-TW" sz="2400" dirty="0"/>
          </a:p>
          <a:p>
            <a:r>
              <a:rPr lang="en-US" altLang="zh-TW" sz="2400" dirty="0"/>
              <a:t>2</a:t>
            </a:r>
            <a:r>
              <a:rPr lang="zh-TW" altLang="en-US" sz="2400" dirty="0"/>
              <a:t>、未滿</a:t>
            </a:r>
            <a:r>
              <a:rPr lang="en-US" altLang="zh-TW" sz="2400" dirty="0"/>
              <a:t>2</a:t>
            </a:r>
            <a:r>
              <a:rPr lang="zh-TW" altLang="en-US" sz="2400" dirty="0"/>
              <a:t>歲避免看螢幕，</a:t>
            </a:r>
            <a:r>
              <a:rPr lang="en-US" altLang="zh-TW" sz="2400" dirty="0"/>
              <a:t>2</a:t>
            </a:r>
            <a:r>
              <a:rPr lang="zh-TW" altLang="en-US" sz="2400" dirty="0"/>
              <a:t>歲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         以上每日不要超過</a:t>
            </a:r>
            <a:r>
              <a:rPr lang="en-US" altLang="zh-TW" sz="2400" dirty="0"/>
              <a:t>1</a:t>
            </a:r>
            <a:r>
              <a:rPr lang="zh-TW" altLang="en-US" sz="2400" dirty="0"/>
              <a:t>小時。</a:t>
            </a:r>
            <a:endParaRPr lang="en-US" altLang="zh-TW" sz="2400" dirty="0"/>
          </a:p>
          <a:p>
            <a:r>
              <a:rPr lang="en-US" altLang="zh-TW" sz="2400" dirty="0"/>
              <a:t>3</a:t>
            </a:r>
            <a:r>
              <a:rPr lang="zh-TW" altLang="en-US" sz="2400" dirty="0"/>
              <a:t>、每日戶外</a:t>
            </a:r>
            <a:r>
              <a:rPr lang="en-US" altLang="zh-TW" sz="2400" dirty="0"/>
              <a:t>2-3</a:t>
            </a:r>
            <a:r>
              <a:rPr lang="zh-TW" altLang="en-US" sz="2400" dirty="0"/>
              <a:t>小時，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         用眼</a:t>
            </a:r>
            <a:r>
              <a:rPr lang="en-US" altLang="zh-TW" sz="2400" dirty="0"/>
              <a:t>30</a:t>
            </a:r>
            <a:r>
              <a:rPr lang="zh-TW" altLang="en-US" sz="2400" dirty="0"/>
              <a:t>分鐘休息</a:t>
            </a:r>
            <a:r>
              <a:rPr lang="en-US" altLang="zh-TW" sz="2400" dirty="0"/>
              <a:t>10</a:t>
            </a:r>
            <a:r>
              <a:rPr lang="zh-TW" altLang="en-US" sz="2400" dirty="0"/>
              <a:t>分鐘。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511700-BD12-4CF1-87BB-011D945F91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00"/>
          <a:stretch/>
        </p:blipFill>
        <p:spPr>
          <a:xfrm>
            <a:off x="4750838" y="0"/>
            <a:ext cx="7441162" cy="684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5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9EB084-2DDD-437C-9A6C-EAE2E23F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43799"/>
            <a:ext cx="3315546" cy="725424"/>
          </a:xfrm>
        </p:spPr>
        <p:txBody>
          <a:bodyPr/>
          <a:lstStyle/>
          <a:p>
            <a:r>
              <a:rPr lang="zh-TW" altLang="en-US" b="1" dirty="0"/>
              <a:t>眼球的發育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8301713E-4772-4EF1-BB00-42407C52C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8592" y="1880882"/>
            <a:ext cx="6190274" cy="4821468"/>
          </a:xfr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88A4147-E2F2-42EE-9132-FE6EF0056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764" y="6574519"/>
            <a:ext cx="3048264" cy="37798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BCDF001-7A4A-45D4-9B9F-80C871E36DEF}"/>
              </a:ext>
            </a:extLst>
          </p:cNvPr>
          <p:cNvSpPr/>
          <p:nvPr/>
        </p:nvSpPr>
        <p:spPr>
          <a:xfrm>
            <a:off x="822960" y="1049885"/>
            <a:ext cx="8546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• </a:t>
            </a:r>
            <a:r>
              <a:rPr lang="zh-TW" altLang="en-US" sz="2400" dirty="0"/>
              <a:t>三歲時可達最佳矯正視力 </a:t>
            </a:r>
            <a:r>
              <a:rPr lang="en-US" altLang="zh-TW" sz="2400" dirty="0"/>
              <a:t>1.0 </a:t>
            </a:r>
          </a:p>
          <a:p>
            <a:r>
              <a:rPr lang="en-US" altLang="zh-TW" sz="2400" dirty="0"/>
              <a:t>• </a:t>
            </a:r>
            <a:r>
              <a:rPr lang="zh-TW" altLang="en-US" sz="2400" dirty="0"/>
              <a:t>學齡前的兒童多為輕度遠視，隨著年齡的增加而趨於正視。 </a:t>
            </a:r>
          </a:p>
        </p:txBody>
      </p:sp>
    </p:spTree>
    <p:extLst>
      <p:ext uri="{BB962C8B-B14F-4D97-AF65-F5344CB8AC3E}">
        <p14:creationId xmlns:p14="http://schemas.microsoft.com/office/powerpoint/2010/main" val="178861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E5407A-995C-4F8E-813E-4C86DFD9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86" y="609600"/>
            <a:ext cx="6826842" cy="1405144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/>
              <a:t>近視是眼軸拉長</a:t>
            </a:r>
            <a:r>
              <a:rPr lang="en-US" altLang="zh-TW" sz="4000" b="1" dirty="0"/>
              <a:t>------</a:t>
            </a:r>
            <a:r>
              <a:rPr lang="zh-TW" altLang="en-US" sz="4000" b="1" dirty="0"/>
              <a:t>不可逆</a:t>
            </a:r>
            <a:br>
              <a:rPr lang="en-US" altLang="zh-TW" sz="4000" b="1" dirty="0"/>
            </a:br>
            <a:r>
              <a:rPr lang="zh-TW" altLang="en-US" sz="4000" b="1" dirty="0"/>
              <a:t>近視眼是眼球變形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7BE16421-EE60-4787-8A5D-3F50B2FCC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86" y="1949453"/>
            <a:ext cx="5112100" cy="4298947"/>
          </a:xfr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4DE97485-E332-4514-B284-A66D09F60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764" y="6580615"/>
            <a:ext cx="3048264" cy="37798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391190C-835E-4034-8388-E003AFD3B2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5" r="2161" b="2089"/>
          <a:stretch/>
        </p:blipFill>
        <p:spPr>
          <a:xfrm>
            <a:off x="5705856" y="3972731"/>
            <a:ext cx="5455921" cy="227567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62ECE40-494D-4439-8327-651C5CC500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43" t="2369" r="2122"/>
          <a:stretch/>
        </p:blipFill>
        <p:spPr>
          <a:xfrm>
            <a:off x="5591113" y="1735291"/>
            <a:ext cx="5570664" cy="225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5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F82A53-A8E8-46D3-B5AC-CEFB077C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51" y="527713"/>
            <a:ext cx="2584481" cy="659642"/>
          </a:xfrm>
        </p:spPr>
        <p:txBody>
          <a:bodyPr>
            <a:normAutofit/>
          </a:bodyPr>
          <a:lstStyle/>
          <a:p>
            <a:r>
              <a:rPr lang="zh-TW" altLang="en-US" b="1" dirty="0"/>
              <a:t>近視的觀念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3501FB-60EE-4743-BCFD-EF90A8556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07" y="1339692"/>
            <a:ext cx="10336409" cy="2397763"/>
          </a:xfrm>
        </p:spPr>
        <p:txBody>
          <a:bodyPr/>
          <a:lstStyle/>
          <a:p>
            <a:r>
              <a:rPr lang="zh-TW" altLang="en-US" sz="2400" dirty="0"/>
              <a:t>一旦近視，終身近視。</a:t>
            </a:r>
            <a:endParaRPr lang="en-US" altLang="zh-TW" sz="2400" dirty="0"/>
          </a:p>
          <a:p>
            <a:r>
              <a:rPr lang="zh-TW" altLang="en-US" sz="2400" dirty="0"/>
              <a:t>近視一直增加，眼球就像氣球越吹越大。</a:t>
            </a:r>
            <a:endParaRPr lang="en-US" altLang="zh-TW" sz="2400" dirty="0"/>
          </a:p>
          <a:p>
            <a:r>
              <a:rPr lang="zh-TW" altLang="en-US" sz="2400" dirty="0"/>
              <a:t>國小、國中有近視，未來容易高度近視，失明風險高。</a:t>
            </a:r>
            <a:endParaRPr lang="en-US" altLang="zh-TW" sz="2400" dirty="0"/>
          </a:p>
          <a:p>
            <a:r>
              <a:rPr lang="zh-TW" altLang="en-US" sz="2400" dirty="0"/>
              <a:t>高度近視的併發症</a:t>
            </a:r>
            <a:r>
              <a:rPr lang="en-US" altLang="zh-TW" sz="2400" dirty="0"/>
              <a:t>-</a:t>
            </a:r>
            <a:r>
              <a:rPr lang="zh-TW" altLang="en-US" sz="2400" dirty="0"/>
              <a:t>視網膜剝離、黃斑部病變、青光眼、白內障四類。</a:t>
            </a:r>
            <a:endParaRPr lang="en-US" altLang="zh-TW" sz="2400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8B5B0E9-8960-418E-8BF9-DE93BFF8E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860" y="6580615"/>
            <a:ext cx="3048264" cy="37798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E0732E7-BB42-4870-AD47-D3F9A9F56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4" y="3580240"/>
            <a:ext cx="2628900" cy="300037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54DCD4F-856B-4004-ABC2-0F881FEB3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834" y="3588034"/>
            <a:ext cx="3295650" cy="300037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1842BBD-3222-4866-91E4-E40E0C998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484" y="3588034"/>
            <a:ext cx="3458376" cy="300037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56B74B8-82B2-463D-984A-74369AFFF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395" y="3588034"/>
            <a:ext cx="275960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8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EC8970-CBAE-4D6F-8486-013BE254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856" y="388961"/>
            <a:ext cx="3758188" cy="547869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兒童近視</a:t>
            </a:r>
            <a:r>
              <a:rPr lang="en-US" altLang="zh-TW" b="1" dirty="0"/>
              <a:t>4</a:t>
            </a:r>
            <a:r>
              <a:rPr lang="zh-TW" altLang="en-US" b="1" dirty="0"/>
              <a:t>大迷思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ED8F06-CDCA-416D-B208-334656BA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56" y="1171545"/>
            <a:ext cx="10759490" cy="5168259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迷思 </a:t>
            </a:r>
            <a:r>
              <a:rPr lang="en-US" altLang="zh-TW" sz="2400" b="1" dirty="0">
                <a:solidFill>
                  <a:srgbClr val="FF0000"/>
                </a:solidFill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</a:rPr>
              <a:t>：視力 </a:t>
            </a:r>
            <a:r>
              <a:rPr lang="en-US" altLang="zh-TW" sz="2400" b="1" dirty="0">
                <a:solidFill>
                  <a:srgbClr val="FF0000"/>
                </a:solidFill>
              </a:rPr>
              <a:t>1.0 </a:t>
            </a:r>
            <a:r>
              <a:rPr lang="zh-TW" altLang="en-US" sz="2400" b="1" dirty="0">
                <a:solidFill>
                  <a:srgbClr val="FF0000"/>
                </a:solidFill>
              </a:rPr>
              <a:t>就代表沒有近視？</a:t>
            </a:r>
          </a:p>
          <a:p>
            <a:pPr marL="0" indent="0">
              <a:buNone/>
            </a:pPr>
            <a:r>
              <a:rPr lang="zh-TW" altLang="en-US" dirty="0"/>
              <a:t>   「視力 </a:t>
            </a:r>
            <a:r>
              <a:rPr lang="en-US" altLang="zh-TW" dirty="0"/>
              <a:t>1.0 </a:t>
            </a:r>
            <a:r>
              <a:rPr lang="zh-TW" altLang="en-US" dirty="0"/>
              <a:t>並不代表沒有近視」，視力檢查雖然可以呈現兒童視力清晰的程度，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但精確眼睛度數必須透過</a:t>
            </a:r>
            <a:r>
              <a:rPr lang="zh-TW" altLang="en-US" b="1" dirty="0">
                <a:solidFill>
                  <a:schemeClr val="tx1"/>
                </a:solidFill>
                <a:highlight>
                  <a:srgbClr val="00FFFF"/>
                </a:highlight>
              </a:rPr>
              <a:t>散瞳驗光</a:t>
            </a:r>
            <a:r>
              <a:rPr lang="zh-TW" altLang="en-US" dirty="0"/>
              <a:t>才能量出。</a:t>
            </a:r>
            <a:endParaRPr lang="en-US" altLang="zh-TW" dirty="0"/>
          </a:p>
          <a:p>
            <a:r>
              <a:rPr lang="zh-TW" altLang="en-US" sz="2400" b="1" dirty="0">
                <a:solidFill>
                  <a:srgbClr val="FF0000"/>
                </a:solidFill>
              </a:rPr>
              <a:t>迷思 </a:t>
            </a:r>
            <a:r>
              <a:rPr lang="en-US" altLang="zh-TW" sz="2400" b="1" dirty="0">
                <a:solidFill>
                  <a:srgbClr val="FF0000"/>
                </a:solidFill>
              </a:rPr>
              <a:t>2</a:t>
            </a:r>
            <a:r>
              <a:rPr lang="zh-TW" altLang="en-US" sz="2400" b="1" dirty="0">
                <a:solidFill>
                  <a:srgbClr val="FF0000"/>
                </a:solidFill>
              </a:rPr>
              <a:t>：只要不看 </a:t>
            </a:r>
            <a:r>
              <a:rPr lang="en-US" altLang="zh-TW" sz="2400" b="1" dirty="0">
                <a:solidFill>
                  <a:srgbClr val="FF0000"/>
                </a:solidFill>
              </a:rPr>
              <a:t>3C </a:t>
            </a:r>
            <a:r>
              <a:rPr lang="zh-TW" altLang="en-US" sz="2400" b="1" dirty="0">
                <a:solidFill>
                  <a:srgbClr val="FF0000"/>
                </a:solidFill>
              </a:rPr>
              <a:t>就不會近視？</a:t>
            </a:r>
          </a:p>
          <a:p>
            <a:pPr marL="0" indent="0">
              <a:buNone/>
            </a:pPr>
            <a:r>
              <a:rPr lang="zh-TW" altLang="en-US" b="1" dirty="0"/>
              <a:t>    </a:t>
            </a:r>
            <a:r>
              <a:rPr lang="zh-TW" altLang="en-US" dirty="0"/>
              <a:t>只要連續超過 </a:t>
            </a:r>
            <a:r>
              <a:rPr lang="en-US" altLang="zh-TW" dirty="0"/>
              <a:t>2 </a:t>
            </a:r>
            <a:r>
              <a:rPr lang="zh-TW" altLang="en-US" dirty="0"/>
              <a:t>小時</a:t>
            </a:r>
            <a:r>
              <a:rPr lang="zh-TW" altLang="en-US" b="1" dirty="0">
                <a:highlight>
                  <a:srgbClr val="00FFFF"/>
                </a:highlight>
              </a:rPr>
              <a:t>長時間且近距離</a:t>
            </a:r>
            <a:r>
              <a:rPr lang="zh-TW" altLang="en-US" dirty="0"/>
              <a:t>的使用眼睛，近視風險就會增加 </a:t>
            </a:r>
            <a:r>
              <a:rPr lang="en-US" altLang="zh-TW" dirty="0"/>
              <a:t>30%</a:t>
            </a:r>
            <a:r>
              <a:rPr lang="zh-TW" altLang="en-US" dirty="0"/>
              <a:t>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包括近距離看書、長時間畫畫、玩積木、拼拼圖等行為都可能加深近視風險。</a:t>
            </a:r>
            <a:endParaRPr lang="en-US" altLang="zh-TW" dirty="0"/>
          </a:p>
          <a:p>
            <a:r>
              <a:rPr lang="zh-TW" altLang="en-US" sz="2400" b="1" dirty="0">
                <a:solidFill>
                  <a:srgbClr val="FF0000"/>
                </a:solidFill>
              </a:rPr>
              <a:t>迷思 </a:t>
            </a:r>
            <a:r>
              <a:rPr lang="en-US" altLang="zh-TW" sz="2400" b="1" dirty="0">
                <a:solidFill>
                  <a:srgbClr val="FF0000"/>
                </a:solidFill>
              </a:rPr>
              <a:t>3</a:t>
            </a:r>
            <a:r>
              <a:rPr lang="zh-TW" altLang="en-US" sz="2400" b="1" dirty="0">
                <a:solidFill>
                  <a:srgbClr val="FF0000"/>
                </a:solidFill>
              </a:rPr>
              <a:t>：近視沒關係，戴眼鏡就好了？</a:t>
            </a:r>
          </a:p>
          <a:p>
            <a:pPr marL="0" indent="0">
              <a:buNone/>
            </a:pPr>
            <a:r>
              <a:rPr lang="zh-TW" altLang="en-US" dirty="0"/>
              <a:t>    眼鏡只是矯正近視的輔具，並沒有治療近視度數的效果。如果沒有好好保護雙眼，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每年近視度數仍可能增加 </a:t>
            </a:r>
            <a:r>
              <a:rPr lang="en-US" altLang="zh-TW" dirty="0"/>
              <a:t>75 </a:t>
            </a:r>
            <a:r>
              <a:rPr lang="zh-TW" altLang="en-US" dirty="0"/>
              <a:t>至 </a:t>
            </a:r>
            <a:r>
              <a:rPr lang="en-US" altLang="zh-TW" dirty="0"/>
              <a:t>100 </a:t>
            </a:r>
            <a:r>
              <a:rPr lang="zh-TW" altLang="en-US" dirty="0"/>
              <a:t>度，甚至到中、高年級就會進入高度近視的階段。</a:t>
            </a:r>
            <a:endParaRPr lang="en-US" altLang="zh-TW" dirty="0"/>
          </a:p>
          <a:p>
            <a:r>
              <a:rPr lang="zh-TW" altLang="en-US" sz="2400" b="1" dirty="0">
                <a:solidFill>
                  <a:srgbClr val="FF0000"/>
                </a:solidFill>
              </a:rPr>
              <a:t>迷思 </a:t>
            </a:r>
            <a:r>
              <a:rPr lang="en-US" altLang="zh-TW" sz="2400" b="1" dirty="0">
                <a:solidFill>
                  <a:srgbClr val="FF0000"/>
                </a:solidFill>
              </a:rPr>
              <a:t>4</a:t>
            </a:r>
            <a:r>
              <a:rPr lang="zh-TW" altLang="en-US" sz="2400" b="1" dirty="0">
                <a:solidFill>
                  <a:srgbClr val="FF0000"/>
                </a:solidFill>
              </a:rPr>
              <a:t>：近視沒關係，長大去做雷射手術就好了？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b="1" dirty="0"/>
              <a:t>    </a:t>
            </a:r>
            <a:r>
              <a:rPr lang="zh-TW" altLang="en-US" dirty="0"/>
              <a:t>造成近視的主要問題在於眼軸拉長，而雷射手術只是將眼球表面角膜削平，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無法真正治癒眼軸拉長的問題。</a:t>
            </a:r>
            <a:endParaRPr lang="zh-TW" altLang="en-US" sz="2400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A7F5F8E-485B-4573-BA82-E2EFDDAD9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860" y="6574519"/>
            <a:ext cx="304826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0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4BA9E7-6582-4EB8-9747-49A28C933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46" y="920296"/>
            <a:ext cx="4455498" cy="707136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/>
              <a:t>一旦近視，終身近視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A35E23-05B7-4004-B2C2-B1787188F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446" y="2008189"/>
            <a:ext cx="10271082" cy="388077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觀念要正確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dirty="0"/>
              <a:t>     </a:t>
            </a:r>
            <a:r>
              <a:rPr lang="en-US" altLang="zh-TW" dirty="0"/>
              <a:t>•</a:t>
            </a:r>
            <a:r>
              <a:rPr lang="zh-TW" altLang="en-US" dirty="0"/>
              <a:t> 近視是一種不可逆的疾病，一旦近視，平均每年會增加</a:t>
            </a:r>
            <a:r>
              <a:rPr lang="en-US" altLang="zh-TW" dirty="0"/>
              <a:t>75~100</a:t>
            </a:r>
            <a:r>
              <a:rPr lang="zh-TW" altLang="en-US" dirty="0"/>
              <a:t>度，發生得越早，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度數就越容易加深，直至約</a:t>
            </a:r>
            <a:r>
              <a:rPr lang="en-US" altLang="zh-TW" dirty="0"/>
              <a:t>18~20</a:t>
            </a:r>
            <a:r>
              <a:rPr lang="zh-TW" altLang="en-US" dirty="0"/>
              <a:t>歲才停止增加。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</a:t>
            </a:r>
            <a:r>
              <a:rPr lang="en-US" altLang="zh-TW" dirty="0"/>
              <a:t>• </a:t>
            </a:r>
            <a:r>
              <a:rPr lang="zh-TW" altLang="en-US" dirty="0"/>
              <a:t>雖就醫控制，戶外活動及用眼習慣仍需維持。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</a:t>
            </a:r>
            <a:r>
              <a:rPr lang="en-US" altLang="zh-TW" dirty="0"/>
              <a:t>•</a:t>
            </a:r>
            <a:r>
              <a:rPr lang="zh-TW" altLang="en-US" dirty="0"/>
              <a:t> 國小、國中有近視，未來容易高度近視，失明風險高。</a:t>
            </a:r>
            <a:endParaRPr lang="en-US" altLang="zh-TW" dirty="0"/>
          </a:p>
          <a:p>
            <a:r>
              <a:rPr lang="zh-TW" altLang="en-US" sz="2400" dirty="0"/>
              <a:t>所有近視病矯正的方法，近視病仍存在。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dirty="0"/>
              <a:t>     </a:t>
            </a:r>
            <a:r>
              <a:rPr lang="en-US" altLang="zh-TW" dirty="0"/>
              <a:t>– </a:t>
            </a:r>
            <a:r>
              <a:rPr lang="zh-TW" altLang="en-US" dirty="0"/>
              <a:t>眼鏡</a:t>
            </a:r>
            <a:r>
              <a:rPr lang="en-US" altLang="zh-TW" dirty="0"/>
              <a:t>:</a:t>
            </a:r>
            <a:r>
              <a:rPr lang="zh-TW" altLang="en-US" dirty="0"/>
              <a:t>僅矯正，無法控制度數惡化。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</a:t>
            </a:r>
            <a:r>
              <a:rPr lang="en-US" altLang="zh-TW" dirty="0"/>
              <a:t>– </a:t>
            </a:r>
            <a:r>
              <a:rPr lang="zh-TW" altLang="en-US" dirty="0"/>
              <a:t>軟硬式隱形眼鏡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</a:t>
            </a:r>
            <a:r>
              <a:rPr lang="en-US" altLang="zh-TW" dirty="0"/>
              <a:t>– </a:t>
            </a:r>
            <a:r>
              <a:rPr lang="zh-TW" altLang="en-US" dirty="0"/>
              <a:t>近視雷射手術</a:t>
            </a:r>
            <a:r>
              <a:rPr lang="en-US" altLang="zh-TW" dirty="0"/>
              <a:t>:</a:t>
            </a:r>
            <a:r>
              <a:rPr lang="zh-TW" altLang="en-US" dirty="0"/>
              <a:t>僅矯正，但近視病底還存在。 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06DB079-3ECF-40A9-AC3B-59E4EEC67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668" y="6574519"/>
            <a:ext cx="304826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4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3100FF-A8C1-4433-89A6-1C040F2E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70" y="865406"/>
            <a:ext cx="3571578" cy="816864"/>
          </a:xfrm>
        </p:spPr>
        <p:txBody>
          <a:bodyPr/>
          <a:lstStyle/>
          <a:p>
            <a:r>
              <a:rPr lang="zh-TW" altLang="en-US" b="1" dirty="0"/>
              <a:t>近視的危險因子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0EC89A-573A-44E1-85D7-9121C724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70" y="1813117"/>
            <a:ext cx="8596668" cy="3880773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少數與遺傳有關</a:t>
            </a:r>
            <a:r>
              <a:rPr lang="en-US" altLang="zh-TW" sz="2400" dirty="0"/>
              <a:t>(~20%)</a:t>
            </a:r>
          </a:p>
          <a:p>
            <a:r>
              <a:rPr lang="zh-TW" altLang="en-US" sz="2400" dirty="0"/>
              <a:t>大多為後天環境造成</a:t>
            </a:r>
            <a:r>
              <a:rPr lang="en-US" altLang="zh-TW" sz="2400" dirty="0"/>
              <a:t>(~80%) </a:t>
            </a:r>
          </a:p>
          <a:p>
            <a:pPr marL="0" indent="0">
              <a:buNone/>
            </a:pPr>
            <a:r>
              <a:rPr lang="zh-TW" altLang="en-US" sz="2400" dirty="0"/>
              <a:t>     </a:t>
            </a:r>
            <a:r>
              <a:rPr lang="en-US" altLang="zh-TW" sz="2400" dirty="0"/>
              <a:t>– </a:t>
            </a:r>
            <a:r>
              <a:rPr lang="zh-TW" altLang="en-US" sz="2400" dirty="0">
                <a:solidFill>
                  <a:srgbClr val="FF0000"/>
                </a:solidFill>
              </a:rPr>
              <a:t>戶外活動不足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400" dirty="0"/>
              <a:t>     </a:t>
            </a:r>
            <a:r>
              <a:rPr lang="en-US" altLang="zh-TW" sz="2400" dirty="0"/>
              <a:t>– </a:t>
            </a:r>
            <a:r>
              <a:rPr lang="zh-TW" altLang="en-US" sz="2400" dirty="0">
                <a:solidFill>
                  <a:srgbClr val="FF0000"/>
                </a:solidFill>
              </a:rPr>
              <a:t>長時間近距離工作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400" dirty="0"/>
              <a:t>       </a:t>
            </a:r>
            <a:r>
              <a:rPr lang="en-US" altLang="zh-TW" dirty="0"/>
              <a:t>• </a:t>
            </a:r>
            <a:r>
              <a:rPr lang="zh-TW" altLang="en-US" dirty="0"/>
              <a:t>幼童被迫要求提早習字、彈琴、學電腦</a:t>
            </a:r>
            <a:r>
              <a:rPr lang="en-US" altLang="zh-TW" dirty="0"/>
              <a:t>,</a:t>
            </a:r>
            <a:r>
              <a:rPr lang="zh-TW" altLang="en-US" dirty="0"/>
              <a:t>安親班等才藝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</a:t>
            </a:r>
            <a:r>
              <a:rPr lang="en-US" altLang="zh-TW" dirty="0"/>
              <a:t>• </a:t>
            </a:r>
            <a:r>
              <a:rPr lang="zh-TW" altLang="en-US" dirty="0"/>
              <a:t>玩手機</a:t>
            </a:r>
            <a:r>
              <a:rPr lang="en-US" altLang="zh-TW" dirty="0"/>
              <a:t>,</a:t>
            </a:r>
            <a:r>
              <a:rPr lang="zh-TW" altLang="en-US" dirty="0"/>
              <a:t>電腦</a:t>
            </a:r>
            <a:r>
              <a:rPr lang="en-US" altLang="zh-TW" dirty="0"/>
              <a:t>,PS2,</a:t>
            </a:r>
            <a:r>
              <a:rPr lang="zh-TW" altLang="en-US" dirty="0"/>
              <a:t>電動玩具、看電視、做功課等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</a:t>
            </a:r>
            <a:r>
              <a:rPr lang="en-US" altLang="zh-TW" dirty="0"/>
              <a:t>• </a:t>
            </a:r>
            <a:r>
              <a:rPr lang="zh-TW" altLang="en-US" dirty="0"/>
              <a:t>建築物空間規劃不良 </a:t>
            </a:r>
            <a:endParaRPr lang="en-US" altLang="zh-TW" dirty="0"/>
          </a:p>
          <a:p>
            <a:r>
              <a:rPr lang="en-US" altLang="zh-TW" sz="2400" dirty="0"/>
              <a:t> </a:t>
            </a:r>
            <a:r>
              <a:rPr lang="zh-TW" altLang="en-US" sz="2400" dirty="0"/>
              <a:t>遠視儲備不足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8F5FC23-4A35-4109-B828-E5347CD78361}"/>
              </a:ext>
            </a:extLst>
          </p:cNvPr>
          <p:cNvSpPr/>
          <p:nvPr/>
        </p:nvSpPr>
        <p:spPr>
          <a:xfrm>
            <a:off x="-82315" y="6603528"/>
            <a:ext cx="2932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rgbClr val="FFFF00"/>
                </a:solidFill>
                <a:highlight>
                  <a:srgbClr val="008080"/>
                </a:highlight>
                <a:cs typeface="+mj-cs"/>
              </a:rPr>
              <a:t>吳佩昌醫師 高雄長庚紀念醫院眼科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626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B4F2EE-58A0-4454-836E-C33AB8565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70" y="3511297"/>
            <a:ext cx="4437210" cy="688848"/>
          </a:xfrm>
        </p:spPr>
        <p:txBody>
          <a:bodyPr/>
          <a:lstStyle/>
          <a:p>
            <a:r>
              <a:rPr lang="zh-TW" altLang="en-US" b="1" dirty="0"/>
              <a:t>預防近視的重點方法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F7B9A3-6D75-4FE8-87D0-B819F7687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870" y="4334256"/>
            <a:ext cx="6634818" cy="1707106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戶外活動每天</a:t>
            </a:r>
            <a:r>
              <a:rPr lang="en-US" altLang="zh-TW" sz="2400" dirty="0"/>
              <a:t>2</a:t>
            </a:r>
            <a:r>
              <a:rPr lang="zh-TW" altLang="en-US" sz="2400" dirty="0"/>
              <a:t>小時</a:t>
            </a:r>
            <a:endParaRPr lang="en-US" altLang="zh-TW" sz="2400" dirty="0"/>
          </a:p>
          <a:p>
            <a:r>
              <a:rPr lang="zh-TW" altLang="en-US" sz="2400" dirty="0"/>
              <a:t>近距離中斷</a:t>
            </a:r>
            <a:endParaRPr lang="en-US" altLang="zh-TW" sz="2400" dirty="0"/>
          </a:p>
          <a:p>
            <a:r>
              <a:rPr lang="zh-TW" altLang="en-US" sz="2400" dirty="0"/>
              <a:t>每半年定期醫師散瞳檢查度數及變化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809BA30-C452-496F-AA5E-3DB0B5FAD93A}"/>
              </a:ext>
            </a:extLst>
          </p:cNvPr>
          <p:cNvSpPr txBox="1">
            <a:spLocks/>
          </p:cNvSpPr>
          <p:nvPr/>
        </p:nvSpPr>
        <p:spPr>
          <a:xfrm>
            <a:off x="1110150" y="816638"/>
            <a:ext cx="4437210" cy="688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/>
              <a:t>近視的主因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604B53F3-B362-4A18-BA5C-793047B88335}"/>
              </a:ext>
            </a:extLst>
          </p:cNvPr>
          <p:cNvSpPr txBox="1">
            <a:spLocks/>
          </p:cNvSpPr>
          <p:nvPr/>
        </p:nvSpPr>
        <p:spPr>
          <a:xfrm>
            <a:off x="1155870" y="1688140"/>
            <a:ext cx="3321642" cy="969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缺乏戶外活動</a:t>
            </a:r>
            <a:endParaRPr lang="en-US" altLang="zh-TW" sz="2400" dirty="0"/>
          </a:p>
          <a:p>
            <a:r>
              <a:rPr lang="zh-TW" altLang="en-US" sz="2400" dirty="0"/>
              <a:t>過多近距離用眼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1CFBFEC-F7BA-453B-B6A8-27F7F6AA01F4}"/>
              </a:ext>
            </a:extLst>
          </p:cNvPr>
          <p:cNvSpPr/>
          <p:nvPr/>
        </p:nvSpPr>
        <p:spPr>
          <a:xfrm>
            <a:off x="-70123" y="6605087"/>
            <a:ext cx="2932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rgbClr val="FFFF00"/>
                </a:solidFill>
                <a:highlight>
                  <a:srgbClr val="008080"/>
                </a:highlight>
                <a:cs typeface="+mj-cs"/>
              </a:rPr>
              <a:t>吳佩昌醫師 高雄長庚紀念醫院眼科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248357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845</TotalTime>
  <Words>1639</Words>
  <Application>Microsoft Office PowerPoint</Application>
  <PresentationFormat>寬螢幕</PresentationFormat>
  <Paragraphs>123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華康楷書體W7(P)</vt:lpstr>
      <vt:lpstr>微軟正黑體</vt:lpstr>
      <vt:lpstr>Arial</vt:lpstr>
      <vt:lpstr>Trebuchet MS</vt:lpstr>
      <vt:lpstr>Wingdings 3</vt:lpstr>
      <vt:lpstr>多面向</vt:lpstr>
      <vt:lpstr>視力保健</vt:lpstr>
      <vt:lpstr>「護眼123」 </vt:lpstr>
      <vt:lpstr>眼球的發育</vt:lpstr>
      <vt:lpstr>近視是眼軸拉長------不可逆 近視眼是眼球變形 </vt:lpstr>
      <vt:lpstr>近視的觀念</vt:lpstr>
      <vt:lpstr>兒童近視4大迷思</vt:lpstr>
      <vt:lpstr>一旦近視，終身近視 </vt:lpstr>
      <vt:lpstr>近視的危險因子</vt:lpstr>
      <vt:lpstr>預防近視的重點方法</vt:lpstr>
      <vt:lpstr>國民小學使用電子化設備進行教學注意事項</vt:lpstr>
      <vt:lpstr>下課教室淨空戶外活動計畫  Outdoor Activity during Class Recess Reduces Myopia Onset and Progression in School Children</vt:lpstr>
      <vt:lpstr>吳佩昌醫師 高雄長庚紀念醫院眼科</vt:lpstr>
      <vt:lpstr>PowerPoint 簡報</vt:lpstr>
      <vt:lpstr>打破近視兒童使用『散瞳劑』的五大迷思</vt:lpstr>
      <vt:lpstr>兒童視力保健，8招幫助孩子遠離近視 </vt:lpstr>
      <vt:lpstr>EYE眼行動</vt:lpstr>
      <vt:lpstr>近視防治標語與口號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視力保健問券</dc:title>
  <dc:creator>nrps</dc:creator>
  <cp:lastModifiedBy>nrps</cp:lastModifiedBy>
  <cp:revision>51</cp:revision>
  <dcterms:created xsi:type="dcterms:W3CDTF">2025-04-18T05:22:29Z</dcterms:created>
  <dcterms:modified xsi:type="dcterms:W3CDTF">2025-04-22T04:59:00Z</dcterms:modified>
</cp:coreProperties>
</file>